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18"/>
  </p:notesMasterIdLst>
  <p:sldIdLst>
    <p:sldId id="613" r:id="rId4"/>
    <p:sldId id="614" r:id="rId5"/>
    <p:sldId id="630" r:id="rId6"/>
    <p:sldId id="631" r:id="rId7"/>
    <p:sldId id="632" r:id="rId8"/>
    <p:sldId id="633" r:id="rId9"/>
    <p:sldId id="634" r:id="rId10"/>
    <p:sldId id="635" r:id="rId11"/>
    <p:sldId id="615" r:id="rId12"/>
    <p:sldId id="623" r:id="rId13"/>
    <p:sldId id="616" r:id="rId14"/>
    <p:sldId id="624" r:id="rId15"/>
    <p:sldId id="636" r:id="rId16"/>
    <p:sldId id="617" r:id="rId17"/>
    <p:sldId id="637" r:id="rId18"/>
    <p:sldId id="618" r:id="rId19"/>
    <p:sldId id="638" r:id="rId20"/>
    <p:sldId id="619" r:id="rId21"/>
    <p:sldId id="639" r:id="rId22"/>
    <p:sldId id="620" r:id="rId23"/>
    <p:sldId id="640" r:id="rId24"/>
    <p:sldId id="621" r:id="rId25"/>
    <p:sldId id="641" r:id="rId26"/>
    <p:sldId id="622" r:id="rId27"/>
    <p:sldId id="462" r:id="rId28"/>
    <p:sldId id="529" r:id="rId29"/>
    <p:sldId id="530" r:id="rId30"/>
    <p:sldId id="531" r:id="rId31"/>
    <p:sldId id="533" r:id="rId32"/>
    <p:sldId id="271" r:id="rId33"/>
    <p:sldId id="534" r:id="rId34"/>
    <p:sldId id="544" r:id="rId35"/>
    <p:sldId id="536" r:id="rId36"/>
    <p:sldId id="538" r:id="rId37"/>
    <p:sldId id="539" r:id="rId38"/>
    <p:sldId id="540" r:id="rId39"/>
    <p:sldId id="541" r:id="rId40"/>
    <p:sldId id="362" r:id="rId41"/>
    <p:sldId id="261" r:id="rId42"/>
    <p:sldId id="562" r:id="rId43"/>
    <p:sldId id="545" r:id="rId44"/>
    <p:sldId id="549" r:id="rId45"/>
    <p:sldId id="550" r:id="rId46"/>
    <p:sldId id="551" r:id="rId47"/>
    <p:sldId id="552" r:id="rId48"/>
    <p:sldId id="267" r:id="rId49"/>
    <p:sldId id="554" r:id="rId50"/>
    <p:sldId id="555" r:id="rId51"/>
    <p:sldId id="556" r:id="rId52"/>
    <p:sldId id="559" r:id="rId53"/>
    <p:sldId id="557" r:id="rId54"/>
    <p:sldId id="558" r:id="rId55"/>
    <p:sldId id="560" r:id="rId56"/>
    <p:sldId id="561" r:id="rId57"/>
    <p:sldId id="269" r:id="rId58"/>
    <p:sldId id="272" r:id="rId59"/>
    <p:sldId id="563" r:id="rId60"/>
    <p:sldId id="564" r:id="rId61"/>
    <p:sldId id="277" r:id="rId62"/>
    <p:sldId id="278" r:id="rId63"/>
    <p:sldId id="565" r:id="rId64"/>
    <p:sldId id="566" r:id="rId65"/>
    <p:sldId id="288" r:id="rId66"/>
    <p:sldId id="289" r:id="rId67"/>
    <p:sldId id="567" r:id="rId68"/>
    <p:sldId id="568" r:id="rId69"/>
    <p:sldId id="569" r:id="rId70"/>
    <p:sldId id="570" r:id="rId71"/>
    <p:sldId id="571" r:id="rId72"/>
    <p:sldId id="290" r:id="rId73"/>
    <p:sldId id="291" r:id="rId74"/>
    <p:sldId id="572" r:id="rId75"/>
    <p:sldId id="573" r:id="rId76"/>
    <p:sldId id="574" r:id="rId77"/>
    <p:sldId id="575" r:id="rId78"/>
    <p:sldId id="546" r:id="rId79"/>
    <p:sldId id="576" r:id="rId80"/>
    <p:sldId id="577" r:id="rId81"/>
    <p:sldId id="578" r:id="rId82"/>
    <p:sldId id="579" r:id="rId83"/>
    <p:sldId id="580" r:id="rId84"/>
    <p:sldId id="581" r:id="rId85"/>
    <p:sldId id="582" r:id="rId86"/>
    <p:sldId id="583" r:id="rId87"/>
    <p:sldId id="584" r:id="rId88"/>
    <p:sldId id="585" r:id="rId89"/>
    <p:sldId id="586" r:id="rId90"/>
    <p:sldId id="587" r:id="rId91"/>
    <p:sldId id="588" r:id="rId92"/>
    <p:sldId id="589" r:id="rId93"/>
    <p:sldId id="590" r:id="rId94"/>
    <p:sldId id="591" r:id="rId95"/>
    <p:sldId id="592" r:id="rId96"/>
    <p:sldId id="593" r:id="rId97"/>
    <p:sldId id="594" r:id="rId98"/>
    <p:sldId id="595" r:id="rId99"/>
    <p:sldId id="596" r:id="rId100"/>
    <p:sldId id="547" r:id="rId101"/>
    <p:sldId id="598" r:id="rId102"/>
    <p:sldId id="601" r:id="rId103"/>
    <p:sldId id="599" r:id="rId104"/>
    <p:sldId id="600" r:id="rId105"/>
    <p:sldId id="602" r:id="rId106"/>
    <p:sldId id="603" r:id="rId107"/>
    <p:sldId id="604" r:id="rId108"/>
    <p:sldId id="609" r:id="rId109"/>
    <p:sldId id="610" r:id="rId110"/>
    <p:sldId id="548" r:id="rId111"/>
    <p:sldId id="606" r:id="rId112"/>
    <p:sldId id="608" r:id="rId113"/>
    <p:sldId id="607" r:id="rId114"/>
    <p:sldId id="611" r:id="rId115"/>
    <p:sldId id="612" r:id="rId116"/>
    <p:sldId id="418"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31"/>
            <p14:sldId id="632"/>
            <p14:sldId id="633"/>
            <p14:sldId id="634"/>
            <p14:sldId id="635"/>
            <p14:sldId id="615"/>
            <p14:sldId id="623"/>
            <p14:sldId id="616"/>
            <p14:sldId id="624"/>
            <p14:sldId id="636"/>
            <p14:sldId id="617"/>
            <p14:sldId id="637"/>
            <p14:sldId id="618"/>
            <p14:sldId id="638"/>
            <p14:sldId id="619"/>
            <p14:sldId id="639"/>
            <p14:sldId id="620"/>
            <p14:sldId id="640"/>
            <p14:sldId id="621"/>
            <p14:sldId id="641"/>
            <p14:sldId id="622"/>
          </p14:sldIdLst>
        </p14:section>
        <p14:section name="Day2" id="{EA048F84-5A26-4067-86F1-088E54490D84}">
          <p14:sldIdLst>
            <p14:sldId id="462"/>
            <p14:sldId id="529"/>
            <p14:sldId id="530"/>
            <p14:sldId id="531"/>
            <p14:sldId id="533"/>
            <p14:sldId id="271"/>
            <p14:sldId id="53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561"/>
            <p14:sldId id="269"/>
            <p14:sldId id="272"/>
            <p14:sldId id="563"/>
            <p14:sldId id="564"/>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67215" autoAdjust="0"/>
  </p:normalViewPr>
  <p:slideViewPr>
    <p:cSldViewPr snapToGrid="0">
      <p:cViewPr varScale="1">
        <p:scale>
          <a:sx n="59" d="100"/>
          <a:sy n="59" d="100"/>
        </p:scale>
        <p:origin x="96"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presProps" Target="pres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12/6/2022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‹Nº›</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0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12</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a:t>TODO: </a:t>
            </a:r>
            <a:r>
              <a:rPr lang="en-US" dirty="0" err="1"/>
              <a:t>Ejemplo</a:t>
            </a:r>
            <a:r>
              <a:rPr lang="en-US" dirty="0"/>
              <a:t> </a:t>
            </a:r>
            <a:r>
              <a:rPr lang="en-US" dirty="0" err="1"/>
              <a:t>finalizado</a:t>
            </a:r>
            <a:r>
              <a:rPr lang="en-US" dirty="0"/>
              <a:t> </a:t>
            </a:r>
            <a:r>
              <a:rPr lang="en-US" dirty="0" err="1"/>
              <a:t>en</a:t>
            </a:r>
            <a:r>
              <a:rPr lang="en-US" dirty="0"/>
              <a:t> </a:t>
            </a:r>
            <a:r>
              <a:rPr lang="en-US" dirty="0" err="1"/>
              <a:t>rama</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16</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19</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r>
              <a:rPr lang="en-US" b="0" i="0" dirty="0">
                <a:solidFill>
                  <a:srgbClr val="28292A"/>
                </a:solidFill>
                <a:effectLst/>
                <a:latin typeface="Open Sans" panose="020B0604020202020204" pitchFamily="34" charset="0"/>
              </a:rPr>
              <a:t>- Key: 6LdIBF4jAAAAAAKIOfHsUE3MIu3AXTtZuVNQcod9</a:t>
            </a:r>
          </a:p>
          <a:p>
            <a:r>
              <a:rPr lang="en-US" b="0" i="0" dirty="0">
                <a:solidFill>
                  <a:srgbClr val="28292A"/>
                </a:solidFill>
                <a:effectLst/>
                <a:latin typeface="Open Sans" panose="020B0604020202020204" pitchFamily="34" charset="0"/>
              </a:rPr>
              <a:t>- Secret: 6LdIBF4jAAAAAPi1rkorQHEO5baT9BpIPTxMqUoF</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 de API Endpoint </a:t>
            </a:r>
            <a:r>
              <a:rPr lang="en-US" b="0" i="0" dirty="0" err="1">
                <a:solidFill>
                  <a:srgbClr val="28292A"/>
                </a:solidFill>
                <a:effectLst/>
                <a:latin typeface="Open Sans" panose="020B0604020202020204" pitchFamily="34" charset="0"/>
              </a:rPr>
              <a:t>desplegado</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23</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26</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29</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33</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34</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Pendiente</a:t>
            </a:r>
            <a:r>
              <a:rPr lang="en-US" b="0" i="0" dirty="0">
                <a:solidFill>
                  <a:srgbClr val="171717"/>
                </a:solidFill>
                <a:effectLst/>
                <a:latin typeface="Segoe UI" panose="020B0502040204020203" pitchFamily="34" charset="0"/>
              </a:rPr>
              <a:t>: 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42</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46</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4346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55</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56</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59</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60</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Cambiar un diseño de flujo </a:t>
            </a:r>
            <a:r>
              <a:rPr lang="es-ES" dirty="0" err="1"/>
              <a:t>signup-signin</a:t>
            </a:r>
            <a:r>
              <a:rPr lang="es-ES" dirty="0"/>
              <a:t> con el tuyo referenciado.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dirty="0" err="1"/>
              <a:t>necesitamos</a:t>
            </a:r>
            <a:r>
              <a:rPr lang="en-US" dirty="0"/>
              <a:t>).</a:t>
            </a:r>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79</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‹Nº›</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12/6/2022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12/6/2022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‹Nº›</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52.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8" Type="http://schemas.openxmlformats.org/officeDocument/2006/relationships/hyperlink" Target="https://learn.microsoft.com/es-es/azure/active-directory-b2c/localization#predicate" TargetMode="External"/><Relationship Id="rId3" Type="http://schemas.openxmlformats.org/officeDocument/2006/relationships/hyperlink" Target="https://learn.microsoft.com/es-es/azure/active-directory-b2c/localization#claimsprovider" TargetMode="External"/><Relationship Id="rId7" Type="http://schemas.openxmlformats.org/officeDocument/2006/relationships/hyperlink" Target="https://learn.microsoft.com/es-es/azure/active-directory-b2c/localization#formatlocalizedstringtransformationclaimtype" TargetMode="External"/><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localization#getlocalizedstringstransformationclaimtype" TargetMode="External"/><Relationship Id="rId5" Type="http://schemas.openxmlformats.org/officeDocument/2006/relationships/hyperlink" Target="https://learn.microsoft.com/es-es/azure/active-directory-b2c/localization#errormessage" TargetMode="External"/><Relationship Id="rId10" Type="http://schemas.openxmlformats.org/officeDocument/2006/relationships/hyperlink" Target="https://learn.microsoft.com/es-es/azure/active-directory-b2c/localization#uxelement" TargetMode="External"/><Relationship Id="rId4" Type="http://schemas.openxmlformats.org/officeDocument/2006/relationships/hyperlink" Target="https://learn.microsoft.com/es-es/azure/active-directory-b2c/localization#claimtype" TargetMode="External"/><Relationship Id="rId9" Type="http://schemas.openxmlformats.org/officeDocument/2006/relationships/hyperlink" Target="https://learn.microsoft.com/es-es/azure/active-directory-b2c/localization#predicatevalidation"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t>
            </a:r>
            <a:r>
              <a:rPr lang="es-ES" sz="2000" dirty="0" err="1"/>
              <a:t>analysis</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endParaRPr lang="es-ES" dirty="0"/>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endParaRPr lang="es-ES" dirty="0"/>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err="1"/>
              <a:t>Idenity</a:t>
            </a:r>
            <a:r>
              <a:rPr lang="es-ES" dirty="0"/>
              <a:t> 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dirty="0" err="1"/>
              <a:t>Lik</a:t>
            </a:r>
            <a:r>
              <a:rPr lang="es-ES" sz="2000" dirty="0"/>
              <a:t>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err="1">
                <a:solidFill>
                  <a:schemeClr val="tx1"/>
                </a:solidFill>
                <a:latin typeface="+mj-lt"/>
                <a:ea typeface="+mj-ea"/>
                <a:cs typeface="+mj-cs"/>
              </a:rPr>
              <a:t>Instalation</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169140214"/>
              </p:ext>
            </p:extLst>
          </p:nvPr>
        </p:nvGraphicFramePr>
        <p:xfrm>
          <a:off x="901700" y="1024466"/>
          <a:ext cx="10617200" cy="5130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PolicySchemaVersion</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Versión del esquema que se usará para ejecutar la directiva. El valor debe ser </a:t>
                      </a:r>
                      <a:r>
                        <a:rPr lang="es-ES" dirty="0"/>
                        <a:t>0.3.0.0</a:t>
                      </a:r>
                      <a:endParaRPr lang="en-US" dirty="0"/>
                    </a:p>
                  </a:txBody>
                  <a:tcPr/>
                </a:tc>
                <a:extLst>
                  <a:ext uri="{0D108BD9-81ED-4DB2-BD59-A6C34878D82A}">
                    <a16:rowId xmlns:a16="http://schemas.microsoft.com/office/drawing/2014/main" val="1448548702"/>
                  </a:ext>
                </a:extLst>
              </a:tr>
              <a:tr h="370840">
                <a:tc>
                  <a:txBody>
                    <a:bodyPr/>
                    <a:lstStyle/>
                    <a:p>
                      <a:r>
                        <a:rPr lang="es-ES" dirty="0" err="1"/>
                        <a:t>TenantObjectId</a:t>
                      </a:r>
                      <a:endParaRPr lang="en-US" dirty="0"/>
                    </a:p>
                  </a:txBody>
                  <a:tcPr/>
                </a:tc>
                <a:tc>
                  <a:txBody>
                    <a:bodyPr/>
                    <a:lstStyle/>
                    <a:p>
                      <a:r>
                        <a:rPr lang="es-ES" dirty="0"/>
                        <a:t>No</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objeto</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de Azure Active Directory B2C (Azure AD B2C).</a:t>
                      </a:r>
                      <a:endParaRPr lang="en-US" dirty="0"/>
                    </a:p>
                  </a:txBody>
                  <a:tcPr/>
                </a:tc>
                <a:extLst>
                  <a:ext uri="{0D108BD9-81ED-4DB2-BD59-A6C34878D82A}">
                    <a16:rowId xmlns:a16="http://schemas.microsoft.com/office/drawing/2014/main" val="4080196417"/>
                  </a:ext>
                </a:extLst>
              </a:tr>
              <a:tr h="370840">
                <a:tc>
                  <a:txBody>
                    <a:bodyPr/>
                    <a:lstStyle/>
                    <a:p>
                      <a:r>
                        <a:rPr lang="es-ES" dirty="0" err="1"/>
                        <a:t>TenantId</a:t>
                      </a:r>
                      <a:endParaRPr lang="en-US" dirty="0"/>
                    </a:p>
                  </a:txBody>
                  <a:tcPr/>
                </a:tc>
                <a:tc>
                  <a:txBody>
                    <a:bodyPr/>
                    <a:lstStyle/>
                    <a:p>
                      <a:r>
                        <a:rPr lang="es-ES" dirty="0"/>
                        <a:t>Sí</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al que </a:t>
                      </a:r>
                      <a:r>
                        <a:rPr lang="en-US" sz="1800" b="0" i="0" kern="1200" dirty="0" err="1">
                          <a:solidFill>
                            <a:schemeClr val="dk1"/>
                          </a:solidFill>
                          <a:effectLst/>
                          <a:latin typeface="+mn-lt"/>
                          <a:ea typeface="+mn-ea"/>
                          <a:cs typeface="+mn-cs"/>
                        </a:rPr>
                        <a:t>pertenece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esta</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directiva</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747449"/>
                  </a:ext>
                </a:extLst>
              </a:tr>
              <a:tr h="370840">
                <a:tc>
                  <a:txBody>
                    <a:bodyPr/>
                    <a:lstStyle/>
                    <a:p>
                      <a:r>
                        <a:rPr lang="es-ES" dirty="0" err="1"/>
                        <a:t>PolicyId</a:t>
                      </a:r>
                      <a:endParaRPr lang="en-US" dirty="0"/>
                    </a:p>
                  </a:txBody>
                  <a:tcPr/>
                </a:tc>
                <a:tc>
                  <a:txBody>
                    <a:bodyPr/>
                    <a:lstStyle/>
                    <a:p>
                      <a:r>
                        <a:rPr lang="es-ES" dirty="0"/>
                        <a:t>Sí</a:t>
                      </a:r>
                      <a:endParaRPr lang="en-US" dirty="0"/>
                    </a:p>
                  </a:txBody>
                  <a:tcPr/>
                </a:tc>
                <a:tc>
                  <a:txBody>
                    <a:bodyPr/>
                    <a:lstStyle/>
                    <a:p>
                      <a:pPr algn="l" fontAlgn="t"/>
                      <a:r>
                        <a:rPr lang="es-ES" dirty="0">
                          <a:effectLst/>
                        </a:rPr>
                        <a:t>Identificador único de la directiva. Es necesario agregar el prefijo </a:t>
                      </a:r>
                      <a:r>
                        <a:rPr lang="es-ES" i="1" dirty="0">
                          <a:effectLst/>
                        </a:rPr>
                        <a:t>B2C_1A_</a:t>
                      </a:r>
                      <a:r>
                        <a:rPr lang="es-ES" dirty="0">
                          <a:effectLst/>
                        </a:rPr>
                        <a:t> al identificador.</a:t>
                      </a:r>
                    </a:p>
                  </a:txBody>
                  <a:tcPr/>
                </a:tc>
                <a:extLst>
                  <a:ext uri="{0D108BD9-81ED-4DB2-BD59-A6C34878D82A}">
                    <a16:rowId xmlns:a16="http://schemas.microsoft.com/office/drawing/2014/main" val="2691048030"/>
                  </a:ext>
                </a:extLst>
              </a:tr>
              <a:tr h="370840">
                <a:tc>
                  <a:txBody>
                    <a:bodyPr/>
                    <a:lstStyle/>
                    <a:p>
                      <a:r>
                        <a:rPr lang="es-ES" dirty="0" err="1"/>
                        <a:t>PublicPolicyId</a:t>
                      </a:r>
                      <a:endParaRPr lang="en-US" dirty="0"/>
                    </a:p>
                  </a:txBody>
                  <a:tcPr/>
                </a:tc>
                <a:tc>
                  <a:txBody>
                    <a:bodyPr/>
                    <a:lstStyle/>
                    <a:p>
                      <a:r>
                        <a:rPr lang="es-ES" dirty="0"/>
                        <a:t>Sí</a:t>
                      </a:r>
                      <a:endParaRPr lang="en-US" dirty="0"/>
                    </a:p>
                  </a:txBody>
                  <a:tcPr/>
                </a:tc>
                <a:tc>
                  <a:txBody>
                    <a:bodyPr/>
                    <a:lstStyle/>
                    <a:p>
                      <a:pPr algn="l" fontAlgn="t"/>
                      <a:r>
                        <a:rPr lang="es-ES" dirty="0">
                          <a:effectLst/>
                        </a:rPr>
                        <a:t>URI de la directiva, que es una combinación del id. de inquilino y el id. de directiva.</a:t>
                      </a:r>
                    </a:p>
                  </a:txBody>
                  <a:tcPr/>
                </a:tc>
                <a:extLst>
                  <a:ext uri="{0D108BD9-81ED-4DB2-BD59-A6C34878D82A}">
                    <a16:rowId xmlns:a16="http://schemas.microsoft.com/office/drawing/2014/main" val="1478585763"/>
                  </a:ext>
                </a:extLst>
              </a:tr>
              <a:tr h="370840">
                <a:tc>
                  <a:txBody>
                    <a:bodyPr/>
                    <a:lstStyle/>
                    <a:p>
                      <a:r>
                        <a:rPr lang="es-ES" dirty="0" err="1"/>
                        <a:t>DeploymentMode</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Valores posibles: </a:t>
                      </a:r>
                      <a:r>
                        <a:rPr lang="es-ES" dirty="0" err="1"/>
                        <a:t>Production</a:t>
                      </a:r>
                      <a:r>
                        <a:rPr lang="es-ES" sz="1800" b="0" i="0" kern="1200" dirty="0">
                          <a:solidFill>
                            <a:schemeClr val="dk1"/>
                          </a:solidFill>
                          <a:effectLst/>
                          <a:latin typeface="+mn-lt"/>
                          <a:ea typeface="+mn-ea"/>
                          <a:cs typeface="+mn-cs"/>
                        </a:rPr>
                        <a:t> o </a:t>
                      </a:r>
                      <a:r>
                        <a:rPr lang="es-ES" dirty="0" err="1"/>
                        <a:t>Development</a:t>
                      </a:r>
                      <a:r>
                        <a:rPr lang="es-ES" sz="1800" b="0" i="0" kern="1200" dirty="0">
                          <a:solidFill>
                            <a:schemeClr val="dk1"/>
                          </a:solidFill>
                          <a:effectLst/>
                          <a:latin typeface="+mn-lt"/>
                          <a:ea typeface="+mn-ea"/>
                          <a:cs typeface="+mn-cs"/>
                        </a:rPr>
                        <a:t>. </a:t>
                      </a:r>
                      <a:r>
                        <a:rPr lang="es-ES" dirty="0" err="1"/>
                        <a:t>Production</a:t>
                      </a:r>
                      <a:r>
                        <a:rPr lang="es-ES" sz="1800" b="0" i="0" kern="1200" dirty="0">
                          <a:solidFill>
                            <a:schemeClr val="dk1"/>
                          </a:solidFill>
                          <a:effectLst/>
                          <a:latin typeface="+mn-lt"/>
                          <a:ea typeface="+mn-ea"/>
                          <a:cs typeface="+mn-cs"/>
                        </a:rPr>
                        <a:t> es el valor predeterminado. Use esta propiedad para depurar la directiva.</a:t>
                      </a:r>
                      <a:endParaRPr lang="en-US" dirty="0"/>
                    </a:p>
                  </a:txBody>
                  <a:tcPr/>
                </a:tc>
                <a:extLst>
                  <a:ext uri="{0D108BD9-81ED-4DB2-BD59-A6C34878D82A}">
                    <a16:rowId xmlns:a16="http://schemas.microsoft.com/office/drawing/2014/main" val="1063479999"/>
                  </a:ext>
                </a:extLst>
              </a:tr>
              <a:tr h="370840">
                <a:tc>
                  <a:txBody>
                    <a:bodyPr/>
                    <a:lstStyle/>
                    <a:p>
                      <a:r>
                        <a:rPr lang="es-ES" dirty="0" err="1"/>
                        <a:t>UserJourneyRecorderEndpoint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Punto de conexión que se usa para el registro. El valor debe establecerse en </a:t>
                      </a:r>
                      <a:r>
                        <a:rPr lang="es-ES" dirty="0" err="1"/>
                        <a:t>urn:journeyrecorder:applicationinsights</a:t>
                      </a:r>
                      <a:r>
                        <a:rPr lang="es-ES" sz="1800" b="0" i="0" kern="1200" dirty="0">
                          <a:solidFill>
                            <a:schemeClr val="dk1"/>
                          </a:solidFill>
                          <a:effectLst/>
                          <a:latin typeface="+mn-lt"/>
                          <a:ea typeface="+mn-ea"/>
                          <a:cs typeface="+mn-cs"/>
                        </a:rPr>
                        <a:t> si existe el atributo.</a:t>
                      </a:r>
                      <a:endParaRPr lang="en-US" dirty="0"/>
                    </a:p>
                  </a:txBody>
                  <a:tcP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72189847"/>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BasePolicy</a:t>
                      </a:r>
                      <a:endParaRPr lang="en-US" dirty="0"/>
                    </a:p>
                  </a:txBody>
                  <a:tcPr/>
                </a:tc>
                <a:tc>
                  <a:txBody>
                    <a:bodyPr/>
                    <a:lstStyle/>
                    <a:p>
                      <a:r>
                        <a:rPr lang="es-ES" dirty="0"/>
                        <a:t>0:1</a:t>
                      </a:r>
                      <a:endParaRPr lang="en-US" dirty="0"/>
                    </a:p>
                  </a:txBody>
                  <a:tcPr/>
                </a:tc>
                <a:tc>
                  <a:txBody>
                    <a:bodyPr/>
                    <a:lstStyle/>
                    <a:p>
                      <a:pPr algn="l" fontAlgn="t"/>
                      <a:r>
                        <a:rPr lang="en-US" dirty="0" err="1">
                          <a:effectLst/>
                        </a:rPr>
                        <a:t>Identificador</a:t>
                      </a:r>
                      <a:r>
                        <a:rPr lang="en-US" dirty="0">
                          <a:effectLst/>
                        </a:rPr>
                        <a:t> de </a:t>
                      </a:r>
                      <a:r>
                        <a:rPr lang="en-US" dirty="0" err="1">
                          <a:effectLst/>
                        </a:rPr>
                        <a:t>una</a:t>
                      </a:r>
                      <a:r>
                        <a:rPr lang="en-US" dirty="0">
                          <a:effectLst/>
                        </a:rPr>
                        <a:t> </a:t>
                      </a:r>
                      <a:r>
                        <a:rPr lang="en-US" dirty="0" err="1">
                          <a:effectLst/>
                        </a:rPr>
                        <a:t>directiva</a:t>
                      </a:r>
                      <a:r>
                        <a:rPr lang="en-US" dirty="0">
                          <a:effectLst/>
                        </a:rPr>
                        <a:t> base.</a:t>
                      </a:r>
                    </a:p>
                  </a:txBody>
                  <a:tcPr/>
                </a:tc>
                <a:extLst>
                  <a:ext uri="{0D108BD9-81ED-4DB2-BD59-A6C34878D82A}">
                    <a16:rowId xmlns:a16="http://schemas.microsoft.com/office/drawing/2014/main" val="1448548702"/>
                  </a:ext>
                </a:extLst>
              </a:tr>
              <a:tr h="370840">
                <a:tc>
                  <a:txBody>
                    <a:bodyPr/>
                    <a:lstStyle/>
                    <a:p>
                      <a:r>
                        <a:rPr lang="es-ES" dirty="0" err="1"/>
                        <a:t>BuildingBlocks</a:t>
                      </a:r>
                      <a:endParaRPr lang="en-US" dirty="0"/>
                    </a:p>
                  </a:txBody>
                  <a:tcPr/>
                </a:tc>
                <a:tc>
                  <a:txBody>
                    <a:bodyPr/>
                    <a:lstStyle/>
                    <a:p>
                      <a:r>
                        <a:rPr lang="es-ES" dirty="0"/>
                        <a:t>0:1</a:t>
                      </a:r>
                      <a:endParaRPr lang="en-US" dirty="0"/>
                    </a:p>
                  </a:txBody>
                  <a:tcPr/>
                </a:tc>
                <a:tc>
                  <a:txBody>
                    <a:bodyPr/>
                    <a:lstStyle/>
                    <a:p>
                      <a:pPr algn="l" fontAlgn="t"/>
                      <a:r>
                        <a:rPr lang="es-ES" dirty="0">
                          <a:effectLst/>
                        </a:rPr>
                        <a:t>Bloques de creación de la directiva.</a:t>
                      </a:r>
                    </a:p>
                  </a:txBody>
                  <a:tcPr/>
                </a:tc>
                <a:extLst>
                  <a:ext uri="{0D108BD9-81ED-4DB2-BD59-A6C34878D82A}">
                    <a16:rowId xmlns:a16="http://schemas.microsoft.com/office/drawing/2014/main" val="4080196417"/>
                  </a:ext>
                </a:extLst>
              </a:tr>
              <a:tr h="370840">
                <a:tc>
                  <a:txBody>
                    <a:bodyPr/>
                    <a:lstStyle/>
                    <a:p>
                      <a:r>
                        <a:rPr lang="es-ES" dirty="0" err="1"/>
                        <a:t>ClaimsProvider</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proveedores de notificaciones.</a:t>
                      </a:r>
                    </a:p>
                  </a:txBody>
                  <a:tcPr/>
                </a:tc>
                <a:extLst>
                  <a:ext uri="{0D108BD9-81ED-4DB2-BD59-A6C34878D82A}">
                    <a16:rowId xmlns:a16="http://schemas.microsoft.com/office/drawing/2014/main" val="428747449"/>
                  </a:ext>
                </a:extLst>
              </a:tr>
              <a:tr h="370840">
                <a:tc>
                  <a:txBody>
                    <a:bodyPr/>
                    <a:lstStyle/>
                    <a:p>
                      <a:r>
                        <a:rPr lang="es-ES" dirty="0" err="1"/>
                        <a:t>UserJourneys</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recorridos del usuario.</a:t>
                      </a:r>
                    </a:p>
                  </a:txBody>
                  <a:tcPr/>
                </a:tc>
                <a:extLst>
                  <a:ext uri="{0D108BD9-81ED-4DB2-BD59-A6C34878D82A}">
                    <a16:rowId xmlns:a16="http://schemas.microsoft.com/office/drawing/2014/main" val="2691048030"/>
                  </a:ext>
                </a:extLst>
              </a:tr>
              <a:tr h="370840">
                <a:tc>
                  <a:txBody>
                    <a:bodyPr/>
                    <a:lstStyle/>
                    <a:p>
                      <a:r>
                        <a:rPr lang="es-ES" dirty="0" err="1"/>
                        <a:t>SubJourneys</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recorridos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secundarios</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r h="370840">
                <a:tc>
                  <a:txBody>
                    <a:bodyPr/>
                    <a:lstStyle/>
                    <a:p>
                      <a:r>
                        <a:rPr lang="es-ES" dirty="0" err="1"/>
                        <a:t>RelyingParty</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20899014"/>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TenantId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del inquilino de Azure AD B2C.</a:t>
                      </a:r>
                      <a:endParaRPr lang="en-US" dirty="0">
                        <a:effectLst/>
                      </a:endParaRPr>
                    </a:p>
                  </a:txBody>
                  <a:tcPr/>
                </a:tc>
                <a:extLst>
                  <a:ext uri="{0D108BD9-81ED-4DB2-BD59-A6C34878D82A}">
                    <a16:rowId xmlns:a16="http://schemas.microsoft.com/office/drawing/2014/main" val="1448548702"/>
                  </a:ext>
                </a:extLst>
              </a:tr>
              <a:tr h="370840">
                <a:tc>
                  <a:txBody>
                    <a:bodyPr/>
                    <a:lstStyle/>
                    <a:p>
                      <a:r>
                        <a:rPr lang="es-ES" dirty="0" err="1"/>
                        <a:t>PolicyId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 la directiva principal.</a:t>
                      </a:r>
                      <a:endParaRPr lang="es-ES" dirty="0">
                        <a:effectLst/>
                      </a:endParaRPr>
                    </a:p>
                  </a:txBody>
                  <a:tcP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and JS</a:t>
            </a:r>
          </a:p>
        </p:txBody>
      </p:sp>
    </p:spTree>
    <p:extLst>
      <p:ext uri="{BB962C8B-B14F-4D97-AF65-F5344CB8AC3E}">
        <p14:creationId xmlns:p14="http://schemas.microsoft.com/office/powerpoint/2010/main" val="3786674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Cliams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CliamsSchemas</a:t>
            </a:r>
            <a:r>
              <a:rPr lang="es-ES" sz="1800" dirty="0"/>
              <a:t>: Define los tipos de </a:t>
            </a:r>
            <a:r>
              <a:rPr lang="es-ES" sz="1800" dirty="0" err="1"/>
              <a:t>claims</a:t>
            </a:r>
            <a:r>
              <a:rPr lang="es-ES" sz="1800" dirty="0"/>
              <a:t> a los que se hace referencia en la </a:t>
            </a:r>
            <a:r>
              <a:rPr lang="es-ES" sz="1800" dirty="0" err="1"/>
              <a:t>policy</a:t>
            </a:r>
            <a:r>
              <a:rPr lang="es-ES" sz="1800" dirty="0"/>
              <a:t>.</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procesos de validación de </a:t>
            </a:r>
            <a:r>
              <a:rPr lang="es-ES" sz="1800" dirty="0" err="1"/>
              <a:t>claims</a:t>
            </a:r>
            <a:r>
              <a:rPr lang="es-ES" sz="1800" dirty="0"/>
              <a:t>.</a:t>
            </a:r>
          </a:p>
          <a:p>
            <a:pPr marL="342900" indent="-342900">
              <a:buFont typeface="Arial" panose="020B0604020202020204" pitchFamily="34" charset="0"/>
              <a:buChar char="•"/>
            </a:pPr>
            <a:r>
              <a:rPr lang="es-ES" sz="1800" b="1" dirty="0" err="1"/>
              <a:t>ClaimsTransformations</a:t>
            </a:r>
            <a:r>
              <a:rPr lang="es-ES" sz="1800" dirty="0"/>
              <a:t>: Define una lista de transformaciones de </a:t>
            </a:r>
            <a:r>
              <a:rPr lang="es-ES" sz="1800" dirty="0" err="1"/>
              <a:t>claims</a:t>
            </a:r>
            <a:r>
              <a:rPr lang="es-ES" sz="1800" dirty="0"/>
              <a:t>.</a:t>
            </a:r>
          </a:p>
          <a:p>
            <a:pPr marL="342900" indent="-342900">
              <a:buFont typeface="Arial" panose="020B0604020202020204" pitchFamily="34" charset="0"/>
              <a:buChar char="•"/>
            </a:pPr>
            <a:r>
              <a:rPr lang="es-ES" sz="1800" b="1" dirty="0" err="1"/>
              <a:t>ContentDefinitions</a:t>
            </a:r>
            <a:r>
              <a:rPr lang="es-ES" sz="1800" dirty="0"/>
              <a:t>: Contiene las URL para las plantillas HYML5 que van a usar los distintos flujos.</a:t>
            </a:r>
          </a:p>
          <a:p>
            <a:pPr marL="342900" indent="-342900">
              <a:buFont typeface="Arial" panose="020B0604020202020204" pitchFamily="34" charset="0"/>
              <a:buChar char="•"/>
            </a:pPr>
            <a:r>
              <a:rPr lang="es-ES" sz="1800" b="1" dirty="0" err="1"/>
              <a:t>Localizations</a:t>
            </a:r>
            <a:r>
              <a:rPr lang="es-ES" sz="1800" dirty="0"/>
              <a:t>: Compatibilidad con varios idiomas.</a:t>
            </a:r>
          </a:p>
          <a:p>
            <a:pPr marL="342900" indent="-342900">
              <a:buFont typeface="Arial" panose="020B0604020202020204" pitchFamily="34" charset="0"/>
              <a:buChar char="•"/>
            </a:pPr>
            <a:r>
              <a:rPr lang="es-ES" sz="1800" b="1" dirty="0" err="1"/>
              <a:t>DisplayControls</a:t>
            </a:r>
            <a:r>
              <a:rPr lang="es-ES" sz="1800" dirty="0"/>
              <a:t>: Define los controles que se van a usar en las páginas.</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49987215"/>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Hay otros elementos que pueden usar este identificador en la directiva.</a:t>
                      </a:r>
                      <a:endParaRPr lang="en-US" dirty="0"/>
                    </a:p>
                  </a:txBody>
                  <a:tcP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1443725"/>
              </p:ext>
            </p:extLst>
          </p:nvPr>
        </p:nvGraphicFramePr>
        <p:xfrm>
          <a:off x="787400" y="948266"/>
          <a:ext cx="10617200" cy="5598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título que se muestra a los usuarios en varias pantallas</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r>
                        <a:rPr lang="es-ES" dirty="0"/>
                        <a:t>1:1</a:t>
                      </a:r>
                      <a:endParaRPr lang="en-US" dirty="0"/>
                    </a:p>
                  </a:txBody>
                  <a:tcPr/>
                </a:tc>
                <a:tc>
                  <a:txBody>
                    <a:bodyPr/>
                    <a:lstStyle/>
                    <a:p>
                      <a:pPr algn="l" fontAlgn="t"/>
                      <a:r>
                        <a:rPr lang="en-US" sz="1800" b="0" i="0" kern="1200" dirty="0">
                          <a:solidFill>
                            <a:schemeClr val="dk1"/>
                          </a:solidFill>
                          <a:effectLst/>
                          <a:latin typeface="+mn-lt"/>
                          <a:ea typeface="+mn-ea"/>
                          <a:cs typeface="+mn-cs"/>
                        </a:rPr>
                        <a:t>Tipo de la </a:t>
                      </a:r>
                      <a:r>
                        <a:rPr lang="en-US" sz="1800" b="0" i="0" kern="1200" dirty="0" err="1">
                          <a:solidFill>
                            <a:schemeClr val="dk1"/>
                          </a:solidFill>
                          <a:effectLst/>
                          <a:latin typeface="+mn-lt"/>
                          <a:ea typeface="+mn-ea"/>
                          <a:cs typeface="+mn-cs"/>
                        </a:rPr>
                        <a:t>notificación</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DefaultPartnerClaimTypes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Nombre predeterminado de protocolos. El valor del elemento </a:t>
                      </a:r>
                      <a:r>
                        <a:rPr lang="es-ES" sz="1800" b="1" i="0" kern="1200" dirty="0" err="1">
                          <a:solidFill>
                            <a:schemeClr val="dk1"/>
                          </a:solidFill>
                          <a:effectLst/>
                          <a:latin typeface="+mn-lt"/>
                          <a:ea typeface="+mn-ea"/>
                          <a:cs typeface="+mn-cs"/>
                        </a:rPr>
                        <a:t>PartnerClaimType</a:t>
                      </a:r>
                      <a:r>
                        <a:rPr lang="es-ES" sz="1800" b="0" i="0" kern="1200" dirty="0">
                          <a:solidFill>
                            <a:schemeClr val="dk1"/>
                          </a:solidFill>
                          <a:effectLst/>
                          <a:latin typeface="+mn-lt"/>
                          <a:ea typeface="+mn-ea"/>
                          <a:cs typeface="+mn-cs"/>
                        </a:rPr>
                        <a:t> especificado se puede sobrescribir.</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Mask</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Cadena opcional de caracteres de enmascaramiento que se pueden aplicar al mostrar la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UserHelpText</a:t>
                      </a:r>
                      <a:endParaRPr lang="en-US" dirty="0"/>
                    </a:p>
                  </a:txBody>
                  <a:tcPr/>
                </a:tc>
                <a:tc>
                  <a:txBody>
                    <a:bodyPr/>
                    <a:lstStyle/>
                    <a:p>
                      <a:r>
                        <a:rPr lang="es-ES" dirty="0"/>
                        <a:t>0:1</a:t>
                      </a:r>
                      <a:endParaRPr lang="en-US" dirty="0"/>
                    </a:p>
                  </a:txBody>
                  <a:tcPr/>
                </a:tc>
                <a:tc>
                  <a:txBody>
                    <a:bodyPr/>
                    <a:lstStyle/>
                    <a:p>
                      <a:pPr algn="l" fontAlgn="t"/>
                      <a:r>
                        <a:rPr lang="es-ES" dirty="0">
                          <a:effectLst/>
                        </a:rPr>
                        <a:t>Una descripción del tipo de </a:t>
                      </a:r>
                      <a:r>
                        <a:rPr lang="es-ES" dirty="0" err="1">
                          <a:effectLst/>
                        </a:rPr>
                        <a:t>claim</a:t>
                      </a:r>
                      <a:r>
                        <a:rPr lang="es-ES" dirty="0">
                          <a:effectLst/>
                        </a:rPr>
                        <a:t> que puede ser útil para que los usuarios comprendan su propósito</a:t>
                      </a:r>
                    </a:p>
                  </a:txBody>
                  <a:tcPr/>
                </a:tc>
                <a:extLst>
                  <a:ext uri="{0D108BD9-81ED-4DB2-BD59-A6C34878D82A}">
                    <a16:rowId xmlns:a16="http://schemas.microsoft.com/office/drawing/2014/main" val="1478585763"/>
                  </a:ext>
                </a:extLst>
              </a:tr>
              <a:tr h="370840">
                <a:tc>
                  <a:txBody>
                    <a:bodyPr/>
                    <a:lstStyle/>
                    <a:p>
                      <a:r>
                        <a:rPr lang="en-US" sz="1800" b="0" i="0" kern="1200" dirty="0" err="1">
                          <a:solidFill>
                            <a:schemeClr val="dk1"/>
                          </a:solidFill>
                          <a:effectLst/>
                          <a:latin typeface="+mn-lt"/>
                          <a:ea typeface="+mn-ea"/>
                          <a:cs typeface="+mn-cs"/>
                        </a:rPr>
                        <a:t>UserInputType</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r h="370840">
                <a:tc>
                  <a:txBody>
                    <a:bodyPr/>
                    <a:lstStyle/>
                    <a:p>
                      <a:r>
                        <a:rPr lang="en-US" sz="1800" b="0" i="0" kern="1200" dirty="0" err="1">
                          <a:solidFill>
                            <a:schemeClr val="dk1"/>
                          </a:solidFill>
                          <a:effectLst/>
                          <a:latin typeface="+mn-lt"/>
                          <a:ea typeface="+mn-ea"/>
                          <a:cs typeface="+mn-cs"/>
                        </a:rPr>
                        <a:t>AdminHelpText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El tipo de control de entrada que el usuario debe tener disponible al especificar manualmente los datos.</a:t>
                      </a:r>
                    </a:p>
                  </a:txBody>
                  <a:tcPr/>
                </a:tc>
                <a:extLst>
                  <a:ext uri="{0D108BD9-81ED-4DB2-BD59-A6C34878D82A}">
                    <a16:rowId xmlns:a16="http://schemas.microsoft.com/office/drawing/2014/main" val="3315049871"/>
                  </a:ext>
                </a:extLst>
              </a:tr>
              <a:tr h="370840">
                <a:tc>
                  <a:txBody>
                    <a:bodyPr/>
                    <a:lstStyle/>
                    <a:p>
                      <a:r>
                        <a:rPr lang="en-US" sz="1800" b="0" i="0" kern="1200" dirty="0">
                          <a:solidFill>
                            <a:schemeClr val="dk1"/>
                          </a:solidFill>
                          <a:effectLst/>
                          <a:latin typeface="+mn-lt"/>
                          <a:ea typeface="+mn-ea"/>
                          <a:cs typeface="+mn-cs"/>
                        </a:rPr>
                        <a:t>Restriction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Las restricciones de valor de esta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como una expresión regular (</a:t>
                      </a:r>
                      <a:r>
                        <a:rPr lang="es-ES" sz="1800" b="0" i="0" kern="1200" dirty="0" err="1">
                          <a:solidFill>
                            <a:schemeClr val="dk1"/>
                          </a:solidFill>
                          <a:effectLst/>
                          <a:latin typeface="+mn-lt"/>
                          <a:ea typeface="+mn-ea"/>
                          <a:cs typeface="+mn-cs"/>
                        </a:rPr>
                        <a:t>Regex</a:t>
                      </a:r>
                      <a:r>
                        <a:rPr lang="es-ES" sz="1800" b="0" i="0" kern="1200" dirty="0">
                          <a:solidFill>
                            <a:schemeClr val="dk1"/>
                          </a:solidFill>
                          <a:effectLst/>
                          <a:latin typeface="+mn-lt"/>
                          <a:ea typeface="+mn-ea"/>
                          <a:cs typeface="+mn-cs"/>
                        </a:rPr>
                        <a:t>) o una lista de valores aceptables.</a:t>
                      </a:r>
                      <a:endParaRPr lang="en-US" dirty="0"/>
                    </a:p>
                  </a:txBody>
                  <a:tcPr/>
                </a:tc>
                <a:extLst>
                  <a:ext uri="{0D108BD9-81ED-4DB2-BD59-A6C34878D82A}">
                    <a16:rowId xmlns:a16="http://schemas.microsoft.com/office/drawing/2014/main" val="1590309221"/>
                  </a:ext>
                </a:extLst>
              </a:tr>
              <a:tr h="370840">
                <a:tc>
                  <a:txBody>
                    <a:bodyPr/>
                    <a:lstStyle/>
                    <a:p>
                      <a:r>
                        <a:rPr lang="en-US" sz="1800" b="0" i="0" kern="1200" dirty="0" err="1">
                          <a:solidFill>
                            <a:schemeClr val="dk1"/>
                          </a:solidFill>
                          <a:effectLst/>
                          <a:latin typeface="+mn-lt"/>
                          <a:ea typeface="+mn-ea"/>
                          <a:cs typeface="+mn-cs"/>
                        </a:rPr>
                        <a:t>PredicateValidationReference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Le </a:t>
                      </a:r>
                      <a:r>
                        <a:rPr lang="es-ES" sz="1800" b="0" i="0" kern="1200" dirty="0" err="1">
                          <a:solidFill>
                            <a:schemeClr val="dk1"/>
                          </a:solidFill>
                          <a:effectLst/>
                          <a:latin typeface="+mn-lt"/>
                          <a:ea typeface="+mn-ea"/>
                          <a:cs typeface="+mn-cs"/>
                        </a:rPr>
                        <a:t>prmiten</a:t>
                      </a:r>
                      <a:r>
                        <a:rPr lang="es-ES" sz="1800" b="0" i="0" kern="1200" dirty="0">
                          <a:solidFill>
                            <a:schemeClr val="dk1"/>
                          </a:solidFill>
                          <a:effectLst/>
                          <a:latin typeface="+mn-lt"/>
                          <a:ea typeface="+mn-ea"/>
                          <a:cs typeface="+mn-cs"/>
                        </a:rPr>
                        <a:t> realizar un proceso de validación para asegurarse de que solo se introducen datos bien formados.</a:t>
                      </a:r>
                      <a:endParaRPr lang="en-US" dirty="0"/>
                    </a:p>
                  </a:txBody>
                  <a:tcP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53503355"/>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387199204"/>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1505333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100132343"/>
              </p:ext>
            </p:extLst>
          </p:nvPr>
        </p:nvGraphicFramePr>
        <p:xfrm>
          <a:off x="901700" y="4815840"/>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34516675"/>
              </p:ext>
            </p:extLst>
          </p:nvPr>
        </p:nvGraphicFramePr>
        <p:xfrm>
          <a:off x="901700" y="3062816"/>
          <a:ext cx="10617200" cy="14833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Identificado de transformación de notificaciones.</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El tipo de datos del parámetro.</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valor que se pasa de forma literal a la transformación.</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3086491599"/>
              </p:ext>
            </p:extLst>
          </p:nvPr>
        </p:nvGraphicFramePr>
        <p:xfrm>
          <a:off x="901700" y="1142152"/>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2225111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err="1"/>
              <a:t>Oauth</a:t>
            </a:r>
            <a:r>
              <a:rPr lang="es-ES" dirty="0"/>
              <a:t> 2.0</a:t>
            </a:r>
          </a:p>
          <a:p>
            <a:pPr marL="342900" indent="-342900">
              <a:buFont typeface="Arial" panose="020B0604020202020204" pitchFamily="34" charset="0"/>
              <a:buChar char="•"/>
            </a:pPr>
            <a:r>
              <a:rPr lang="es-ES" dirty="0"/>
              <a:t>SAML</a:t>
            </a:r>
            <a:endParaRPr lang="en-ES"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351102824"/>
              </p:ext>
            </p:extLst>
          </p:nvPr>
        </p:nvGraphicFramePr>
        <p:xfrm>
          <a:off x="787400" y="1189566"/>
          <a:ext cx="10617200" cy="4668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LoadUri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HTML5 de la definición de contenido.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RecoveryUri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 para mostrar un error relacionado con la definición de contenido. No se usa actualmente, el valor debe ser </a:t>
                      </a:r>
                      <a:r>
                        <a:rPr lang="es-ES" dirty="0"/>
                        <a:t>~/</a:t>
                      </a:r>
                      <a:r>
                        <a:rPr lang="es-ES" dirty="0" err="1"/>
                        <a:t>common</a:t>
                      </a:r>
                      <a:r>
                        <a:rPr lang="es-ES" dirty="0"/>
                        <a:t>/default_page_error.html</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DataUri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relativa de un archivo HTML que proporciona la experiencia del usuario que se invocará para el paso.</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Metadata</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pares de clave y valor que contiene los metadatos usados por la definición de contenido.</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LocalizedResourcesReferences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referencias de recursos localizados. Use este elemento para personalizar la localización de la interfaz de usuario y el atributo de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2823756067"/>
              </p:ext>
            </p:extLst>
          </p:nvPr>
        </p:nvGraphicFramePr>
        <p:xfrm>
          <a:off x="901700" y="3596216"/>
          <a:ext cx="10617200" cy="25654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Texto</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para mostrar fácil de identificar que se mostrará al usuario en la interfaz de usuario para esta opción.</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Valor de notificación de cadena asociado a la selección de esta opción.</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SelectByDefault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Indica si esta opción se puede seleccionar o no de forma predeterminada en la interfaz de usuario. Valores posibles: True o False.</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1881401400"/>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Hace referencia a un elemento </a:t>
                      </a:r>
                      <a:r>
                        <a:rPr lang="es-ES" sz="1800" b="0" i="0" kern="1200" dirty="0" err="1">
                          <a:solidFill>
                            <a:schemeClr val="dk1"/>
                          </a:solidFill>
                          <a:effectLst/>
                          <a:latin typeface="+mn-lt"/>
                          <a:ea typeface="+mn-ea"/>
                          <a:cs typeface="+mn-cs"/>
                        </a:rPr>
                        <a:t>ClaimType</a:t>
                      </a:r>
                      <a:r>
                        <a:rPr lang="es-ES" sz="1800" b="0" i="0" kern="1200" dirty="0">
                          <a:solidFill>
                            <a:schemeClr val="dk1"/>
                          </a:solidFill>
                          <a:effectLst/>
                          <a:latin typeface="+mn-lt"/>
                          <a:ea typeface="+mn-ea"/>
                          <a:cs typeface="+mn-cs"/>
                        </a:rPr>
                        <a:t> o a un elemento de la interfaz de usuario en el </a:t>
                      </a:r>
                      <a:r>
                        <a:rPr lang="es-ES" sz="1800" b="0" i="0" kern="1200" dirty="0" err="1">
                          <a:solidFill>
                            <a:schemeClr val="dk1"/>
                          </a:solidFill>
                          <a:effectLst/>
                          <a:latin typeface="+mn-lt"/>
                          <a:ea typeface="+mn-ea"/>
                          <a:cs typeface="+mn-cs"/>
                        </a:rPr>
                        <a:t>policy</a:t>
                      </a:r>
                      <a:r>
                        <a:rPr lang="es-ES" sz="1800" b="0" i="0" kern="1200" dirty="0">
                          <a:solidFill>
                            <a:schemeClr val="dk1"/>
                          </a:solidFill>
                          <a:effectLst/>
                          <a:latin typeface="+mn-lt"/>
                          <a:ea typeface="+mn-ea"/>
                          <a:cs typeface="+mn-cs"/>
                        </a:rPr>
                        <a:t> file.</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que contiene una referencia a un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TargetCollection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n-US" sz="1800" b="0" i="0" kern="1200" dirty="0">
                          <a:solidFill>
                            <a:schemeClr val="dk1"/>
                          </a:solidFill>
                          <a:effectLst/>
                          <a:latin typeface="+mn-lt"/>
                          <a:ea typeface="+mn-ea"/>
                          <a:cs typeface="+mn-cs"/>
                        </a:rPr>
                        <a:t>La </a:t>
                      </a:r>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destino</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233038492"/>
              </p:ext>
            </p:extLst>
          </p:nvPr>
        </p:nvGraphicFramePr>
        <p:xfrm>
          <a:off x="901700" y="1142152"/>
          <a:ext cx="10617200" cy="4759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n-US" sz="1800" b="0" i="0" kern="1200" dirty="0" err="1">
                          <a:solidFill>
                            <a:schemeClr val="dk1"/>
                          </a:solidFill>
                          <a:effectLst/>
                          <a:latin typeface="+mn-lt"/>
                          <a:ea typeface="+mn-ea"/>
                          <a:cs typeface="+mn-cs"/>
                        </a:rPr>
                        <a:t>Valores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posibles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ClaimsProvider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ErrorMessage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GetLocalizedStringsTransformationClaimType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7">
                            <a:extLst>
                              <a:ext uri="{A12FA001-AC4F-418D-AE19-62706E023703}">
                                <ahyp:hlinkClr xmlns:ahyp="http://schemas.microsoft.com/office/drawing/2018/hyperlinkcolor" val="tx"/>
                              </a:ext>
                            </a:extLst>
                          </a:hlinkClick>
                        </a:rPr>
                        <a:t>FormatLocalizedStringTransformationClaimType</a:t>
                      </a:r>
                      <a:r>
                        <a:rPr lang="en-US" sz="1800" b="0"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hlinkClick r:id="rId8">
                            <a:extLst>
                              <a:ext uri="{A12FA001-AC4F-418D-AE19-62706E023703}">
                                <ahyp:hlinkClr xmlns:ahyp="http://schemas.microsoft.com/office/drawing/2018/hyperlinkcolor" val="tx"/>
                              </a:ext>
                            </a:extLst>
                          </a:hlinkClick>
                        </a:rPr>
                        <a:t>Predicate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9">
                            <a:extLst>
                              <a:ext uri="{A12FA001-AC4F-418D-AE19-62706E023703}">
                                <ahyp:hlinkClr xmlns:ahyp="http://schemas.microsoft.com/office/drawing/2018/hyperlinkcolor" val="tx"/>
                              </a:ext>
                            </a:extLst>
                          </a:hlinkClick>
                        </a:rPr>
                        <a:t>PredicateValidation</a:t>
                      </a:r>
                      <a:r>
                        <a:rPr lang="en-US" sz="1800" b="0" i="0" kern="1200" dirty="0">
                          <a:solidFill>
                            <a:schemeClr val="dk1"/>
                          </a:solidFill>
                          <a:effectLst/>
                          <a:latin typeface="+mn-lt"/>
                          <a:ea typeface="+mn-ea"/>
                          <a:cs typeface="+mn-cs"/>
                        </a:rPr>
                        <a:t> o </a:t>
                      </a:r>
                      <a:r>
                        <a:rPr lang="en-US" sz="1800" b="0" i="0" kern="1200" dirty="0" err="1">
                          <a:solidFill>
                            <a:schemeClr val="dk1"/>
                          </a:solidFill>
                          <a:effectLst/>
                          <a:latin typeface="+mn-lt"/>
                          <a:ea typeface="+mn-ea"/>
                          <a:cs typeface="+mn-cs"/>
                          <a:hlinkClick r:id="rId10">
                            <a:extLst>
                              <a:ext uri="{A12FA001-AC4F-418D-AE19-62706E023703}">
                                <ahyp:hlinkClr xmlns:ahyp="http://schemas.microsoft.com/office/drawing/2018/hyperlinkcolor" val="tx"/>
                              </a:ext>
                            </a:extLst>
                          </a:hlinkClick>
                        </a:rPr>
                        <a:t>UxElement</a:t>
                      </a:r>
                      <a:r>
                        <a:rPr lang="en-US" sz="1800" b="0" i="0" kern="1200" dirty="0">
                          <a:solidFill>
                            <a:schemeClr val="dk1"/>
                          </a:solidFill>
                          <a:effectLst/>
                          <a:latin typeface="+mn-lt"/>
                          <a:ea typeface="+mn-ea"/>
                          <a:cs typeface="+mn-cs"/>
                        </a:rPr>
                        <a:t>.</a:t>
                      </a:r>
                      <a:endParaRPr lang="es-E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dirty="0" err="1"/>
                        <a:t>ClaimType</a:t>
                      </a:r>
                      <a:r>
                        <a:rPr lang="es-ES" sz="1800" b="0" i="0" kern="1200" dirty="0">
                          <a:solidFill>
                            <a:schemeClr val="dk1"/>
                          </a:solidFill>
                          <a:effectLst/>
                          <a:latin typeface="+mn-lt"/>
                          <a:ea typeface="+mn-ea"/>
                          <a:cs typeface="+mn-cs"/>
                        </a:rPr>
                        <a:t>, </a:t>
                      </a:r>
                      <a:r>
                        <a:rPr lang="es-ES" dirty="0" err="1"/>
                        <a:t>Predicate</a:t>
                      </a:r>
                      <a:r>
                        <a:rPr lang="es-ES" sz="1800" b="0" i="0" kern="1200" dirty="0">
                          <a:solidFill>
                            <a:schemeClr val="dk1"/>
                          </a:solidFill>
                          <a:effectLst/>
                          <a:latin typeface="+mn-lt"/>
                          <a:ea typeface="+mn-ea"/>
                          <a:cs typeface="+mn-cs"/>
                        </a:rPr>
                        <a:t> o </a:t>
                      </a:r>
                      <a:r>
                        <a:rPr lang="es-ES" dirty="0" err="1"/>
                        <a:t>PredicateValidation</a:t>
                      </a:r>
                      <a:r>
                        <a:rPr lang="es-ES" sz="1800" b="0" i="0" kern="1200" dirty="0">
                          <a:solidFill>
                            <a:schemeClr val="dk1"/>
                          </a:solidFill>
                          <a:effectLst/>
                          <a:latin typeface="+mn-lt"/>
                          <a:ea typeface="+mn-ea"/>
                          <a:cs typeface="+mn-cs"/>
                        </a:rPr>
                        <a:t>, este elemento contiene una referencia a un tipo de notificación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StringId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ClaimType</a:t>
                      </a:r>
                      <a:r>
                        <a:rPr lang="es-ES" sz="1800" b="0" i="0" kern="1200" dirty="0">
                          <a:solidFill>
                            <a:schemeClr val="dk1"/>
                          </a:solidFill>
                          <a:effectLst/>
                          <a:latin typeface="+mn-lt"/>
                          <a:ea typeface="+mn-ea"/>
                          <a:cs typeface="+mn-cs"/>
                        </a:rPr>
                        <a:t>, este elemento contiene una referencia a un atributo de un tipo de notificación.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UxElement</a:t>
                      </a:r>
                      <a:r>
                        <a:rPr lang="es-ES" sz="1800" b="0" i="0" kern="1200" dirty="0">
                          <a:solidFill>
                            <a:schemeClr val="dk1"/>
                          </a:solidFill>
                          <a:effectLst/>
                          <a:latin typeface="+mn-lt"/>
                          <a:ea typeface="+mn-ea"/>
                          <a:cs typeface="+mn-cs"/>
                        </a:rPr>
                        <a:t>, este elemento contiene una referencia a un atributo de un elemento de la interfaz de usuario.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ErrorMessage</a:t>
                      </a:r>
                      <a:r>
                        <a:rPr lang="es-ES" sz="1800" b="0" i="0" kern="1200" dirty="0">
                          <a:solidFill>
                            <a:schemeClr val="dk1"/>
                          </a:solidFill>
                          <a:effectLst/>
                          <a:latin typeface="+mn-lt"/>
                          <a:ea typeface="+mn-ea"/>
                          <a:cs typeface="+mn-cs"/>
                        </a:rPr>
                        <a:t>, este elemento especifica el identificador de un mensaje de error</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441918348"/>
              </p:ext>
            </p:extLst>
          </p:nvPr>
        </p:nvGraphicFramePr>
        <p:xfrm>
          <a:off x="787400" y="1189566"/>
          <a:ext cx="10617200" cy="32054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InputClaims</a:t>
                      </a:r>
                      <a:r>
                        <a:rPr lang="es-ES" sz="1800" b="0" i="0" kern="1200" dirty="0">
                          <a:solidFill>
                            <a:schemeClr val="dk1"/>
                          </a:solidFill>
                          <a:effectLst/>
                          <a:latin typeface="+mn-lt"/>
                          <a:ea typeface="+mn-ea"/>
                          <a:cs typeface="+mn-cs"/>
                        </a:rPr>
                        <a:t> se usa para rellenar previamente el valor de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Las </a:t>
                      </a:r>
                      <a:r>
                        <a:rPr lang="es-ES" sz="1800" b="1" i="0" kern="1200" dirty="0" err="1">
                          <a:solidFill>
                            <a:schemeClr val="dk1"/>
                          </a:solidFill>
                          <a:effectLst/>
                          <a:latin typeface="+mn-lt"/>
                          <a:ea typeface="+mn-ea"/>
                          <a:cs typeface="+mn-cs"/>
                        </a:rPr>
                        <a:t>DisplayClaims</a:t>
                      </a:r>
                      <a:r>
                        <a:rPr lang="es-ES" sz="1800" b="0" i="0" kern="1200" dirty="0">
                          <a:solidFill>
                            <a:schemeClr val="dk1"/>
                          </a:solidFill>
                          <a:effectLst/>
                          <a:latin typeface="+mn-lt"/>
                          <a:ea typeface="+mn-ea"/>
                          <a:cs typeface="+mn-cs"/>
                        </a:rPr>
                        <a:t> se usan para representar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n-US" sz="1800" b="1" i="0" kern="1200" dirty="0" err="1">
                          <a:solidFill>
                            <a:schemeClr val="dk1"/>
                          </a:solidFill>
                          <a:effectLst/>
                          <a:latin typeface="+mn-lt"/>
                          <a:ea typeface="+mn-ea"/>
                          <a:cs typeface="+mn-cs"/>
                        </a:rPr>
                        <a:t>OutputClaims</a:t>
                      </a:r>
                      <a:r>
                        <a:rPr lang="en-US" sz="1800" b="0" i="0" kern="1200" dirty="0">
                          <a:solidFill>
                            <a:schemeClr val="dk1"/>
                          </a:solidFill>
                          <a:effectLst/>
                          <a:latin typeface="+mn-lt"/>
                          <a:ea typeface="+mn-ea"/>
                          <a:cs typeface="+mn-cs"/>
                        </a:rPr>
                        <a:t> se </a:t>
                      </a:r>
                      <a:r>
                        <a:rPr lang="en-US" sz="1800" b="0" i="0" kern="1200" dirty="0" err="1">
                          <a:solidFill>
                            <a:schemeClr val="dk1"/>
                          </a:solidFill>
                          <a:effectLst/>
                          <a:latin typeface="+mn-lt"/>
                          <a:ea typeface="+mn-ea"/>
                          <a:cs typeface="+mn-cs"/>
                        </a:rPr>
                        <a:t>usa</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representar</a:t>
                      </a:r>
                      <a:r>
                        <a:rPr lang="en-US" sz="1800" b="0" i="0" kern="1200" dirty="0">
                          <a:solidFill>
                            <a:schemeClr val="dk1"/>
                          </a:solidFill>
                          <a:effectLst/>
                          <a:latin typeface="+mn-lt"/>
                          <a:ea typeface="+mn-ea"/>
                          <a:cs typeface="+mn-cs"/>
                        </a:rPr>
                        <a:t> claims que se van a </a:t>
                      </a:r>
                      <a:r>
                        <a:rPr lang="en-US" sz="1800" b="0" i="0" kern="1200" dirty="0" err="1">
                          <a:solidFill>
                            <a:schemeClr val="dk1"/>
                          </a:solidFill>
                          <a:effectLst/>
                          <a:latin typeface="+mn-lt"/>
                          <a:ea typeface="+mn-ea"/>
                          <a:cs typeface="+mn-cs"/>
                        </a:rPr>
                        <a:t>guardar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temporalmente</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este</a:t>
                      </a:r>
                      <a:r>
                        <a:rPr lang="en-US" sz="1800" b="0" i="0" kern="1200" dirty="0">
                          <a:solidFill>
                            <a:schemeClr val="dk1"/>
                          </a:solidFill>
                          <a:effectLst/>
                          <a:latin typeface="+mn-lt"/>
                          <a:ea typeface="+mn-ea"/>
                          <a:cs typeface="+mn-cs"/>
                        </a:rPr>
                        <a:t> </a:t>
                      </a:r>
                      <a:r>
                        <a:rPr lang="en-US" sz="1800" b="1" i="0" kern="1200" dirty="0" err="1">
                          <a:solidFill>
                            <a:schemeClr val="dk1"/>
                          </a:solidFill>
                          <a:effectLst/>
                          <a:latin typeface="+mn-lt"/>
                          <a:ea typeface="+mn-ea"/>
                          <a:cs typeface="+mn-cs"/>
                        </a:rPr>
                        <a:t>DisplayControl</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Actions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Actions</a:t>
                      </a:r>
                      <a:r>
                        <a:rPr lang="es-ES" sz="1800" b="0" i="0" kern="1200" dirty="0">
                          <a:solidFill>
                            <a:schemeClr val="dk1"/>
                          </a:solidFill>
                          <a:effectLst/>
                          <a:latin typeface="+mn-lt"/>
                          <a:ea typeface="+mn-ea"/>
                          <a:cs typeface="+mn-cs"/>
                        </a:rPr>
                        <a:t> se usa para enumerar los perfiles técnicos de validación que se van a invocar para las acciones del usuario que se producen en </a:t>
                      </a:r>
                      <a:r>
                        <a:rPr lang="es-ES" sz="1800" b="0" i="0" kern="1200" dirty="0" err="1">
                          <a:solidFill>
                            <a:schemeClr val="dk1"/>
                          </a:solidFill>
                          <a:effectLst/>
                          <a:latin typeface="+mn-lt"/>
                          <a:ea typeface="+mn-ea"/>
                          <a:cs typeface="+mn-cs"/>
                        </a:rPr>
                        <a:t>front-end</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1694</TotalTime>
  <Words>12679</Words>
  <Application>Microsoft Office PowerPoint</Application>
  <PresentationFormat>Panorámica</PresentationFormat>
  <Paragraphs>1725</Paragraphs>
  <Slides>114</Slides>
  <Notes>111</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114</vt:i4>
      </vt:variant>
    </vt:vector>
  </HeadingPairs>
  <TitlesOfParts>
    <vt:vector size="130" baseType="lpstr">
      <vt:lpstr>Arial</vt:lpstr>
      <vt:lpstr>az_ea_font</vt:lpstr>
      <vt:lpstr>Calibri</vt:lpstr>
      <vt:lpstr>Calibri Light</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Instalation Exercise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Code Show</vt:lpstr>
      <vt:lpstr>Ejercicio 2.</vt:lpstr>
      <vt:lpstr>Presentación de PowerPoint</vt:lpstr>
      <vt:lpstr>Presentación de PowerPoint</vt:lpstr>
      <vt:lpstr>Presentación de PowerPoint</vt:lpstr>
      <vt:lpstr>Presentación de PowerPoint</vt:lpstr>
      <vt:lpstr>Presentación de PowerPoint</vt:lpstr>
      <vt:lpstr>Demo Claims Schemas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Predicados</vt:lpstr>
      <vt:lpstr>Ejercicio 3.</vt:lpstr>
      <vt:lpstr>Presentación de PowerPoint</vt:lpstr>
      <vt:lpstr>Presentación de PowerPoint</vt:lpstr>
      <vt:lpstr>Demo Claims Transformations</vt:lpstr>
      <vt:lpstr>Ejercicio 4.</vt:lpstr>
      <vt:lpstr>Presentación de PowerPoint</vt:lpstr>
      <vt:lpstr>Presentación de PowerPoint</vt:lpstr>
      <vt:lpstr>Demo Content Definitions</vt:lpstr>
      <vt:lpstr>Ejercicio 5.</vt:lpstr>
      <vt:lpstr>Presentación de PowerPoint</vt:lpstr>
      <vt:lpstr>Presentación de PowerPoint</vt:lpstr>
      <vt:lpstr>Presentación de PowerPoint</vt:lpstr>
      <vt:lpstr>Presentación de PowerPoint</vt:lpstr>
      <vt:lpstr>Presentación de PowerPoint</vt:lpstr>
      <vt:lpstr>Demo Localizations</vt:lpstr>
      <vt:lpstr>Ejercicio 6.</vt:lpstr>
      <vt:lpstr>Presentación de PowerPoint</vt:lpstr>
      <vt:lpstr>Presentación de PowerPoint</vt:lpstr>
      <vt:lpstr>Demo Display Claims</vt:lpstr>
      <vt:lpstr>Ejercicio 7.</vt:lpstr>
      <vt:lpstr>Presentación de PowerPoint</vt:lpstr>
      <vt:lpstr>Presentación de PowerPoint</vt:lpstr>
      <vt:lpstr>Technical Profiles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Technical Profiles</vt:lpstr>
      <vt:lpstr>Ejercicio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User Journeys</vt:lpstr>
      <vt:lpstr>Ejercicio 9.</vt:lpstr>
      <vt:lpstr>Presentación de PowerPoint</vt:lpstr>
      <vt:lpstr>Presentación de PowerPoint</vt:lpstr>
      <vt:lpstr>Presentación de PowerPoint</vt:lpstr>
      <vt:lpstr>Presentación de PowerPoint</vt:lpstr>
      <vt:lpstr>Demo Relying Party</vt:lpstr>
      <vt:lpstr>Ejercicio 10.</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Raul Piraces Alastuey</cp:lastModifiedBy>
  <cp:revision>22</cp:revision>
  <dcterms:created xsi:type="dcterms:W3CDTF">2022-10-07T06:21:59Z</dcterms:created>
  <dcterms:modified xsi:type="dcterms:W3CDTF">2022-12-06T18:42:14Z</dcterms:modified>
</cp:coreProperties>
</file>